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B3B7"/>
    <a:srgbClr val="A7D4F4"/>
    <a:srgbClr val="CA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918C00-C41D-2148-BD54-3C67016A0AAD}" v="181" dt="2022-05-30T09:48:25.972"/>
    <p1510:client id="{94AF8B5F-48CB-C549-9AB3-B5B0F4F34690}" v="541" dt="2022-05-30T09:51:20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9"/>
  </p:normalViewPr>
  <p:slideViewPr>
    <p:cSldViewPr snapToGrid="0" snapToObjects="1">
      <p:cViewPr>
        <p:scale>
          <a:sx n="93" d="100"/>
          <a:sy n="93" d="100"/>
        </p:scale>
        <p:origin x="9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FA2B21-3FCD-4721-B95C-427943F61125}" type="datetime1">
              <a:rPr lang="en-US" smtClean="0"/>
              <a:t>5/30/22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2977284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639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868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468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FA2B21-3FCD-4721-B95C-427943F61125}" type="datetime1">
              <a:rPr lang="en-US" smtClean="0"/>
              <a:t>5/30/22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13353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5626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23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6879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8956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FA2B21-3FCD-4721-B95C-427943F61125}" type="datetime1">
              <a:rPr lang="en-US" smtClean="0"/>
              <a:t>5/30/22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426093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FA2B21-3FCD-4721-B95C-427943F61125}" type="datetime1">
              <a:rPr lang="en-US" smtClean="0"/>
              <a:t>5/30/22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511980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6FA2B21-3FCD-4721-B95C-427943F61125}" type="datetime1">
              <a:rPr lang="en-US" smtClean="0"/>
              <a:t>5/30/22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115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D0EE8E04-38C4-2BF1-E918-A12615F0B5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5400" b="1" i="1" err="1"/>
              <a:t>Ideonella</a:t>
            </a:r>
            <a:r>
              <a:rPr lang="fr-FR" sz="5400" b="1" i="1"/>
              <a:t> </a:t>
            </a:r>
            <a:r>
              <a:rPr lang="fr-FR" sz="5400" b="1" i="1" err="1"/>
              <a:t>sakaiensis</a:t>
            </a:r>
            <a:r>
              <a:rPr lang="fr-FR" sz="5400" b="1"/>
              <a:t>, the Earth’s </a:t>
            </a:r>
            <a:r>
              <a:rPr lang="fr-FR" sz="5400" b="1" err="1"/>
              <a:t>saving</a:t>
            </a:r>
            <a:r>
              <a:rPr lang="fr-FR" sz="5400" b="1"/>
              <a:t> </a:t>
            </a:r>
            <a:r>
              <a:rPr lang="fr-FR" sz="5400" b="1" err="1"/>
              <a:t>bacteria</a:t>
            </a:r>
            <a:endParaRPr lang="fr-FR" sz="540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1C4E96F-D07F-65EF-29CE-0DF300C12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656492"/>
            <a:ext cx="6986588" cy="10862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000">
                <a:solidFill>
                  <a:schemeClr val="tx2"/>
                </a:solidFill>
              </a:rPr>
              <a:t>Jean </a:t>
            </a:r>
            <a:r>
              <a:rPr lang="fr-FR" sz="2000" err="1">
                <a:solidFill>
                  <a:schemeClr val="tx2"/>
                </a:solidFill>
              </a:rPr>
              <a:t>Barenghi</a:t>
            </a:r>
            <a:r>
              <a:rPr lang="fr-FR" sz="2000">
                <a:solidFill>
                  <a:schemeClr val="tx2"/>
                </a:solidFill>
              </a:rPr>
              <a:t>, Antonin Berger, Thibaut </a:t>
            </a:r>
            <a:r>
              <a:rPr lang="fr-FR" sz="2000" err="1">
                <a:solidFill>
                  <a:schemeClr val="tx2"/>
                </a:solidFill>
              </a:rPr>
              <a:t>Hennel</a:t>
            </a:r>
            <a:r>
              <a:rPr lang="fr-FR" sz="2000">
                <a:solidFill>
                  <a:schemeClr val="tx2"/>
                </a:solidFill>
              </a:rPr>
              <a:t> &amp; Coline Maille</a:t>
            </a:r>
          </a:p>
        </p:txBody>
      </p:sp>
      <p:sp>
        <p:nvSpPr>
          <p:cNvPr id="9" name="Sous-titre 4">
            <a:extLst>
              <a:ext uri="{FF2B5EF4-FFF2-40B4-BE49-F238E27FC236}">
                <a16:creationId xmlns:a16="http://schemas.microsoft.com/office/drawing/2014/main" id="{5CD5D8FF-B045-FA61-3583-F28F67EE5A23}"/>
              </a:ext>
            </a:extLst>
          </p:cNvPr>
          <p:cNvSpPr txBox="1">
            <a:spLocks/>
          </p:cNvSpPr>
          <p:nvPr/>
        </p:nvSpPr>
        <p:spPr>
          <a:xfrm>
            <a:off x="2679905" y="3886680"/>
            <a:ext cx="6831673" cy="10862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tx2"/>
                </a:solidFill>
              </a:rPr>
              <a:t>BIO–372 : </a:t>
            </a:r>
            <a:r>
              <a:rPr lang="fr-FR" err="1">
                <a:solidFill>
                  <a:schemeClr val="tx2"/>
                </a:solidFill>
              </a:rPr>
              <a:t>Microbiology</a:t>
            </a:r>
            <a:endParaRPr lang="fr-FR">
              <a:solidFill>
                <a:schemeClr val="tx2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266769D-9974-6D6E-43FB-F59E4471E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357" y="482941"/>
            <a:ext cx="1504950" cy="43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30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C768EA-8E7A-E3C0-DE47-4578D401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Introduction</a:t>
            </a:r>
          </a:p>
        </p:txBody>
      </p:sp>
      <p:pic>
        <p:nvPicPr>
          <p:cNvPr id="2050" name="Picture 2" descr="Plastic-degrading Bacteria Ideonella Sakaiensis, 3D Illustration. Recently  Discovered Bacteria That Have Potential In Destruction Of Plastic Wastes  Stock Photo, Picture And Royalty Free Image. Image 127986519.">
            <a:extLst>
              <a:ext uri="{FF2B5EF4-FFF2-40B4-BE49-F238E27FC236}">
                <a16:creationId xmlns:a16="http://schemas.microsoft.com/office/drawing/2014/main" id="{DFA486D3-E3AA-3CB2-E3DD-80738D08D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24" y="641275"/>
            <a:ext cx="4424608" cy="255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iste tortue de mer pleurant avec une paille en plastique dans son nez. Image vectorielle illustration de clips avec dégradés simples. Tout cela en un seul calque. &#10;">
            <a:extLst>
              <a:ext uri="{FF2B5EF4-FFF2-40B4-BE49-F238E27FC236}">
                <a16:creationId xmlns:a16="http://schemas.microsoft.com/office/drawing/2014/main" id="{29C0A851-FBE1-7330-2833-EE6FC18C4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12" b="91339" l="1667" r="97333">
                        <a14:foregroundMark x1="7000" y1="37533" x2="7000" y2="37533"/>
                        <a14:foregroundMark x1="15167" y1="11549" x2="15167" y2="11549"/>
                        <a14:foregroundMark x1="26833" y1="26772" x2="26833" y2="26772"/>
                        <a14:foregroundMark x1="5667" y1="13386" x2="5667" y2="13386"/>
                        <a14:foregroundMark x1="1833" y1="10761" x2="1833" y2="10761"/>
                        <a14:foregroundMark x1="47167" y1="5512" x2="47167" y2="5512"/>
                        <a14:foregroundMark x1="66167" y1="86352" x2="66167" y2="86352"/>
                        <a14:foregroundMark x1="59667" y1="91601" x2="59667" y2="91601"/>
                        <a14:foregroundMark x1="92667" y1="54593" x2="92667" y2="54593"/>
                        <a14:foregroundMark x1="97333" y1="49869" x2="97333" y2="49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59"/>
          <a:stretch/>
        </p:blipFill>
        <p:spPr bwMode="auto">
          <a:xfrm>
            <a:off x="6754152" y="4099016"/>
            <a:ext cx="3264857" cy="207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50F5275-1D27-08DE-F2F6-88C4E361C9EA}"/>
              </a:ext>
            </a:extLst>
          </p:cNvPr>
          <p:cNvSpPr/>
          <p:nvPr/>
        </p:nvSpPr>
        <p:spPr>
          <a:xfrm>
            <a:off x="1246613" y="1867988"/>
            <a:ext cx="4683924" cy="2233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5E091D-9777-03DA-62BF-D0280D581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993" y="2168049"/>
            <a:ext cx="4376728" cy="1607128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</a:rPr>
              <a:t>Plastic pollution : a global </a:t>
            </a:r>
            <a:r>
              <a:rPr lang="fr-FR" err="1">
                <a:solidFill>
                  <a:schemeClr val="bg1"/>
                </a:solidFill>
              </a:rPr>
              <a:t>threat</a:t>
            </a:r>
            <a:r>
              <a:rPr lang="fr-FR">
                <a:solidFill>
                  <a:schemeClr val="bg1"/>
                </a:solidFill>
              </a:rPr>
              <a:t>.</a:t>
            </a:r>
          </a:p>
          <a:p>
            <a:r>
              <a:rPr lang="fr-FR" i="1" err="1">
                <a:solidFill>
                  <a:schemeClr val="bg1"/>
                </a:solidFill>
              </a:rPr>
              <a:t>Ideonella</a:t>
            </a:r>
            <a:r>
              <a:rPr lang="fr-FR" i="1">
                <a:solidFill>
                  <a:schemeClr val="bg1"/>
                </a:solidFill>
              </a:rPr>
              <a:t> </a:t>
            </a:r>
            <a:r>
              <a:rPr lang="fr-FR" i="1" err="1">
                <a:solidFill>
                  <a:schemeClr val="bg1"/>
                </a:solidFill>
              </a:rPr>
              <a:t>Sakaiensis</a:t>
            </a:r>
            <a:r>
              <a:rPr lang="fr-FR">
                <a:solidFill>
                  <a:schemeClr val="bg1"/>
                </a:solidFill>
              </a:rPr>
              <a:t>, the plastic </a:t>
            </a:r>
            <a:r>
              <a:rPr lang="fr-FR" err="1">
                <a:solidFill>
                  <a:schemeClr val="bg1"/>
                </a:solidFill>
              </a:rPr>
              <a:t>eating</a:t>
            </a:r>
            <a:r>
              <a:rPr lang="fr-FR">
                <a:solidFill>
                  <a:schemeClr val="bg1"/>
                </a:solidFill>
              </a:rPr>
              <a:t> </a:t>
            </a:r>
            <a:r>
              <a:rPr lang="fr-FR" err="1">
                <a:solidFill>
                  <a:schemeClr val="bg1"/>
                </a:solidFill>
              </a:rPr>
              <a:t>bacteria</a:t>
            </a:r>
            <a:endParaRPr lang="fr-FR">
              <a:solidFill>
                <a:schemeClr val="bg1"/>
              </a:solidFill>
            </a:endParaRPr>
          </a:p>
          <a:p>
            <a:r>
              <a:rPr lang="fr-FR" err="1">
                <a:solidFill>
                  <a:schemeClr val="bg1"/>
                </a:solidFill>
              </a:rPr>
              <a:t>Mechanisms</a:t>
            </a:r>
            <a:r>
              <a:rPr lang="fr-FR">
                <a:solidFill>
                  <a:schemeClr val="bg1"/>
                </a:solidFill>
              </a:rPr>
              <a:t> of plastic </a:t>
            </a:r>
            <a:r>
              <a:rPr lang="fr-FR" err="1">
                <a:solidFill>
                  <a:schemeClr val="bg1"/>
                </a:solidFill>
              </a:rPr>
              <a:t>degradation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D7443B7-272C-AA7B-302E-8D138715ECB8}"/>
              </a:ext>
            </a:extLst>
          </p:cNvPr>
          <p:cNvSpPr txBox="1"/>
          <p:nvPr/>
        </p:nvSpPr>
        <p:spPr>
          <a:xfrm>
            <a:off x="6754152" y="6216725"/>
            <a:ext cx="3714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/>
              <a:t>Image source: </a:t>
            </a:r>
            <a:r>
              <a:rPr lang="fr-FR" sz="1000" err="1"/>
              <a:t>shutterstock.com</a:t>
            </a:r>
            <a:r>
              <a:rPr lang="fr-FR" sz="1000"/>
              <a:t>/</a:t>
            </a:r>
            <a:r>
              <a:rPr lang="fr-FR" sz="1000" err="1"/>
              <a:t>fr</a:t>
            </a:r>
            <a:r>
              <a:rPr lang="fr-FR" sz="1000"/>
              <a:t>/image-</a:t>
            </a:r>
            <a:r>
              <a:rPr lang="fr-FR" sz="1000" err="1"/>
              <a:t>vector</a:t>
            </a:r>
            <a:r>
              <a:rPr lang="fr-FR" sz="1000"/>
              <a:t>/sad-sea-turtle-crying-plastic-straw-1156039546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E3055B5-39AD-AD0B-6539-27FC43FA029F}"/>
              </a:ext>
            </a:extLst>
          </p:cNvPr>
          <p:cNvSpPr txBox="1"/>
          <p:nvPr/>
        </p:nvSpPr>
        <p:spPr>
          <a:xfrm>
            <a:off x="7481261" y="3241872"/>
            <a:ext cx="41545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/>
              <a:t>Image source: https://www.123rf.com/photo_127986519_stock-illustration-plastic-degrading-bacteria-ideonella-sakaiensis-3d-illustration-recently-discovered-bacteria-that-ha.html</a:t>
            </a:r>
          </a:p>
        </p:txBody>
      </p:sp>
      <p:pic>
        <p:nvPicPr>
          <p:cNvPr id="2056" name="Picture 8" descr="Types of Plastic Food Packaging and Safety: A Close-Up Look">
            <a:extLst>
              <a:ext uri="{FF2B5EF4-FFF2-40B4-BE49-F238E27FC236}">
                <a16:creationId xmlns:a16="http://schemas.microsoft.com/office/drawing/2014/main" id="{C7721D4B-3FCA-35D9-6C32-5AD332097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4198621"/>
            <a:ext cx="2170610" cy="21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87B449A-6F30-A613-A245-A840328AF41E}"/>
              </a:ext>
            </a:extLst>
          </p:cNvPr>
          <p:cNvSpPr txBox="1"/>
          <p:nvPr/>
        </p:nvSpPr>
        <p:spPr>
          <a:xfrm>
            <a:off x="1731200" y="6369231"/>
            <a:ext cx="371475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000"/>
              <a:t>Image source: https://www.chemicalsafetyfacts.org/types-plastic-food-packaging-safety-close-look/</a:t>
            </a:r>
          </a:p>
        </p:txBody>
      </p:sp>
    </p:spTree>
    <p:extLst>
      <p:ext uri="{BB962C8B-B14F-4D97-AF65-F5344CB8AC3E}">
        <p14:creationId xmlns:p14="http://schemas.microsoft.com/office/powerpoint/2010/main" val="380779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0F7318EF-05FD-E922-A13B-39FCF1C834C8}"/>
              </a:ext>
            </a:extLst>
          </p:cNvPr>
          <p:cNvSpPr/>
          <p:nvPr/>
        </p:nvSpPr>
        <p:spPr>
          <a:xfrm>
            <a:off x="1338008" y="3864393"/>
            <a:ext cx="4257067" cy="24701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BC847EF-744B-608E-5FCC-D01E23A69977}"/>
              </a:ext>
            </a:extLst>
          </p:cNvPr>
          <p:cNvSpPr/>
          <p:nvPr/>
        </p:nvSpPr>
        <p:spPr>
          <a:xfrm>
            <a:off x="6406968" y="1196437"/>
            <a:ext cx="4651487" cy="2636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98A4996-E492-B9C6-D276-349B3515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083" y="272640"/>
            <a:ext cx="9601200" cy="1485900"/>
          </a:xfrm>
        </p:spPr>
        <p:txBody>
          <a:bodyPr/>
          <a:lstStyle/>
          <a:p>
            <a:r>
              <a:rPr lang="en-US" b="1"/>
              <a:t>What is PET ?</a:t>
            </a:r>
            <a:endParaRPr lang="fr-FR" b="1"/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45F8565A-C1B0-D714-CD60-BD21123F8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717" y="1347690"/>
            <a:ext cx="3571587" cy="2206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4E726DC3-2FAA-E734-4310-F77424014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163" y="4311177"/>
            <a:ext cx="2767161" cy="170785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4523C7A-86FF-634D-5C54-031A10029FE1}"/>
              </a:ext>
            </a:extLst>
          </p:cNvPr>
          <p:cNvSpPr txBox="1"/>
          <p:nvPr/>
        </p:nvSpPr>
        <p:spPr>
          <a:xfrm>
            <a:off x="6619359" y="1298664"/>
            <a:ext cx="4163483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Synthetic polymer</a:t>
            </a:r>
            <a:r>
              <a:rPr lang="en-US" dirty="0">
                <a:solidFill>
                  <a:schemeClr val="bg1"/>
                </a:solidFill>
              </a:rPr>
              <a:t> made from non- renewable petrochemicals like fossil oil.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Found in products such as </a:t>
            </a:r>
            <a:r>
              <a:rPr lang="en-US" b="1" dirty="0">
                <a:solidFill>
                  <a:schemeClr val="bg1"/>
                </a:solidFill>
              </a:rPr>
              <a:t>plastic bottles.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300 million</a:t>
            </a:r>
            <a:r>
              <a:rPr lang="en-US" dirty="0">
                <a:solidFill>
                  <a:schemeClr val="bg1"/>
                </a:solidFill>
              </a:rPr>
              <a:t> tons produced per year.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More than </a:t>
            </a:r>
            <a:r>
              <a:rPr lang="en-US" b="1" dirty="0">
                <a:solidFill>
                  <a:schemeClr val="bg1"/>
                </a:solidFill>
              </a:rPr>
              <a:t>1 million</a:t>
            </a:r>
            <a:r>
              <a:rPr lang="en-US" dirty="0">
                <a:solidFill>
                  <a:schemeClr val="bg1"/>
                </a:solidFill>
              </a:rPr>
              <a:t> sea creatures die from it every year.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E629AF3-9417-ACA4-983C-2B75802C11DD}"/>
              </a:ext>
            </a:extLst>
          </p:cNvPr>
          <p:cNvSpPr txBox="1"/>
          <p:nvPr/>
        </p:nvSpPr>
        <p:spPr>
          <a:xfrm>
            <a:off x="1443839" y="3917029"/>
            <a:ext cx="4485665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b="1" i="1" dirty="0">
                <a:solidFill>
                  <a:schemeClr val="bg1"/>
                </a:solidFill>
              </a:rPr>
              <a:t>P</a:t>
            </a:r>
            <a:r>
              <a:rPr lang="fr-FR" sz="1800" b="1" i="1" dirty="0" err="1">
                <a:solidFill>
                  <a:schemeClr val="bg1"/>
                </a:solidFill>
              </a:rPr>
              <a:t>olyethylene</a:t>
            </a:r>
            <a:r>
              <a:rPr lang="fr-FR" sz="1800" b="1" i="1" dirty="0">
                <a:solidFill>
                  <a:schemeClr val="bg1"/>
                </a:solidFill>
              </a:rPr>
              <a:t> </a:t>
            </a:r>
            <a:r>
              <a:rPr lang="en-US" b="1" i="1" dirty="0">
                <a:solidFill>
                  <a:schemeClr val="bg1"/>
                </a:solidFill>
              </a:rPr>
              <a:t>T</a:t>
            </a:r>
            <a:r>
              <a:rPr lang="fr-FR" sz="1800" b="1" i="1" dirty="0" err="1">
                <a:solidFill>
                  <a:schemeClr val="bg1"/>
                </a:solidFill>
              </a:rPr>
              <a:t>erephthalate</a:t>
            </a:r>
            <a:endParaRPr lang="en-US" b="1" i="1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Highly </a:t>
            </a:r>
            <a:r>
              <a:rPr lang="en-US" b="1" dirty="0">
                <a:solidFill>
                  <a:schemeClr val="bg1"/>
                </a:solidFill>
              </a:rPr>
              <a:t>water resistant.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Xenobiotic</a:t>
            </a:r>
            <a:r>
              <a:rPr lang="en-US" dirty="0">
                <a:solidFill>
                  <a:schemeClr val="bg1"/>
                </a:solidFill>
              </a:rPr>
              <a:t> chemical bonds.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Possesses multiples characteristics which renders its </a:t>
            </a:r>
            <a:r>
              <a:rPr lang="en-US" b="1" dirty="0">
                <a:solidFill>
                  <a:schemeClr val="bg1"/>
                </a:solidFill>
              </a:rPr>
              <a:t>biodegradation </a:t>
            </a:r>
            <a:r>
              <a:rPr lang="en-US" dirty="0">
                <a:solidFill>
                  <a:schemeClr val="bg1"/>
                </a:solidFill>
              </a:rPr>
              <a:t>very </a:t>
            </a:r>
            <a:r>
              <a:rPr lang="en-US" b="1" dirty="0">
                <a:solidFill>
                  <a:schemeClr val="bg1"/>
                </a:solidFill>
              </a:rPr>
              <a:t>difficult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</a:rPr>
              <a:t>	- </a:t>
            </a:r>
            <a:r>
              <a:rPr lang="en-US" b="1" dirty="0">
                <a:solidFill>
                  <a:schemeClr val="bg1"/>
                </a:solidFill>
              </a:rPr>
              <a:t>High MW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	- </a:t>
            </a:r>
            <a:r>
              <a:rPr lang="en-US" b="1" dirty="0">
                <a:solidFill>
                  <a:schemeClr val="bg1"/>
                </a:solidFill>
              </a:rPr>
              <a:t>Long-chain polymer</a:t>
            </a:r>
            <a:r>
              <a:rPr lang="en-US" dirty="0">
                <a:solidFill>
                  <a:schemeClr val="bg1"/>
                </a:solidFill>
              </a:rPr>
              <a:t> structure.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888B6CF-42EF-BBB4-2C12-001A5A18ED0A}"/>
              </a:ext>
            </a:extLst>
          </p:cNvPr>
          <p:cNvSpPr txBox="1"/>
          <p:nvPr/>
        </p:nvSpPr>
        <p:spPr>
          <a:xfrm>
            <a:off x="7137699" y="6019034"/>
            <a:ext cx="4819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i="1">
                <a:solidFill>
                  <a:srgbClr val="000000"/>
                </a:solidFill>
                <a:latin typeface="TimesNewRomanPSMT"/>
              </a:rPr>
              <a:t>The </a:t>
            </a:r>
            <a:r>
              <a:rPr lang="en-US" sz="1400" i="1">
                <a:solidFill>
                  <a:srgbClr val="000000"/>
                </a:solidFill>
                <a:latin typeface="TimesNewRomanPSMT"/>
              </a:rPr>
              <a:t>Great</a:t>
            </a:r>
            <a:r>
              <a:rPr lang="fr-FR" sz="1400" i="1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400" i="1">
                <a:solidFill>
                  <a:srgbClr val="000000"/>
                </a:solidFill>
                <a:latin typeface="TimesNewRomanPSMT"/>
              </a:rPr>
              <a:t>G</a:t>
            </a:r>
            <a:r>
              <a:rPr lang="fr-FR" sz="1400" i="1" err="1">
                <a:solidFill>
                  <a:srgbClr val="000000"/>
                </a:solidFill>
                <a:latin typeface="TimesNewRomanPSMT"/>
              </a:rPr>
              <a:t>arbage</a:t>
            </a:r>
            <a:r>
              <a:rPr lang="fr-FR" sz="1400" i="1">
                <a:solidFill>
                  <a:srgbClr val="000000"/>
                </a:solidFill>
                <a:latin typeface="TimesNewRomanPSMT"/>
              </a:rPr>
              <a:t> patch in the Pacific Ocean</a:t>
            </a:r>
            <a:endParaRPr lang="fr-FR" sz="1400" i="1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4628374-ECA1-601B-F8EF-229F08C9E8C8}"/>
              </a:ext>
            </a:extLst>
          </p:cNvPr>
          <p:cNvSpPr txBox="1"/>
          <p:nvPr/>
        </p:nvSpPr>
        <p:spPr>
          <a:xfrm>
            <a:off x="1696098" y="3561633"/>
            <a:ext cx="3540885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r-CH" sz="1000"/>
              <a:t>Image source: https://rsscience.com/plastic-eating-bacteria/</a:t>
            </a:r>
            <a:endParaRPr lang="fr-FR" sz="10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B2E2E4-37C7-A760-7356-52DE2160BF99}"/>
              </a:ext>
            </a:extLst>
          </p:cNvPr>
          <p:cNvSpPr txBox="1"/>
          <p:nvPr/>
        </p:nvSpPr>
        <p:spPr>
          <a:xfrm>
            <a:off x="6596927" y="6238289"/>
            <a:ext cx="499508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r-CH" sz="1000"/>
              <a:t>Image source: </a:t>
            </a:r>
            <a:r>
              <a:rPr lang="fr-FR" sz="1000"/>
              <a:t>https://</a:t>
            </a:r>
            <a:r>
              <a:rPr lang="fr-FR" sz="1000" err="1"/>
              <a:t>www.forbes.com</a:t>
            </a:r>
            <a:r>
              <a:rPr lang="fr-FR" sz="1000"/>
              <a:t>/sites/</a:t>
            </a:r>
            <a:r>
              <a:rPr lang="fr-FR" sz="1000" err="1"/>
              <a:t>scottsnowden</a:t>
            </a:r>
            <a:r>
              <a:rPr lang="fr-FR" sz="1000"/>
              <a:t>/2019/05/30/</a:t>
            </a:r>
            <a:r>
              <a:rPr lang="fr-FR" sz="1000" err="1"/>
              <a:t>300-mile-swim-through</a:t>
            </a:r>
            <a:r>
              <a:rPr lang="fr-FR" sz="1000"/>
              <a:t>-</a:t>
            </a:r>
            <a:r>
              <a:rPr lang="fr-FR" sz="1000" err="1"/>
              <a:t>the-great-pacific</a:t>
            </a:r>
            <a:r>
              <a:rPr lang="fr-FR" sz="1000"/>
              <a:t>-</a:t>
            </a:r>
            <a:r>
              <a:rPr lang="fr-FR" sz="1000" err="1"/>
              <a:t>garbage-patch-will</a:t>
            </a:r>
            <a:r>
              <a:rPr lang="fr-FR" sz="1000"/>
              <a:t>-collect-data-on-plastic-pollution/</a:t>
            </a:r>
          </a:p>
        </p:txBody>
      </p:sp>
    </p:spTree>
    <p:extLst>
      <p:ext uri="{BB962C8B-B14F-4D97-AF65-F5344CB8AC3E}">
        <p14:creationId xmlns:p14="http://schemas.microsoft.com/office/powerpoint/2010/main" val="266170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8015B2-B399-B0CA-E14F-DA8C3A7CE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435" y="319269"/>
            <a:ext cx="9601200" cy="810711"/>
          </a:xfrm>
        </p:spPr>
        <p:txBody>
          <a:bodyPr/>
          <a:lstStyle/>
          <a:p>
            <a:r>
              <a:rPr lang="fr-FR" b="1" i="1" dirty="0" err="1"/>
              <a:t>Ideonella</a:t>
            </a:r>
            <a:r>
              <a:rPr lang="fr-FR" b="1" i="1" dirty="0"/>
              <a:t> </a:t>
            </a:r>
            <a:r>
              <a:rPr lang="fr-FR" b="1" i="1" dirty="0" err="1"/>
              <a:t>Sakaiensis</a:t>
            </a:r>
            <a:r>
              <a:rPr lang="fr-FR" b="1" dirty="0"/>
              <a:t> 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C0FA602-CCFF-FE5A-A07D-7D97C88F680A}"/>
              </a:ext>
            </a:extLst>
          </p:cNvPr>
          <p:cNvSpPr/>
          <p:nvPr/>
        </p:nvSpPr>
        <p:spPr>
          <a:xfrm>
            <a:off x="1359380" y="1135756"/>
            <a:ext cx="4651487" cy="1566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ea typeface="+mn-lt"/>
                <a:cs typeface="+mn-lt"/>
              </a:rPr>
              <a:t>What is it?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Bacterium </a:t>
            </a:r>
            <a:r>
              <a:rPr lang="en-US">
                <a:ea typeface="+mn-lt"/>
                <a:cs typeface="+mn-lt"/>
              </a:rPr>
              <a:t>capable of breaking down and consuming </a:t>
            </a:r>
            <a:r>
              <a:rPr lang="en-US" b="1">
                <a:ea typeface="+mn-lt"/>
                <a:cs typeface="+mn-lt"/>
              </a:rPr>
              <a:t>PET</a:t>
            </a:r>
            <a:r>
              <a:rPr lang="en-US">
                <a:ea typeface="+mn-lt"/>
                <a:cs typeface="+mn-lt"/>
              </a:rPr>
              <a:t>, using it as carbon and energy source.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>
              <a:cs typeface="Arial"/>
            </a:endParaRPr>
          </a:p>
        </p:txBody>
      </p:sp>
      <p:sp>
        <p:nvSpPr>
          <p:cNvPr id="11" name="Rectangle : coins arrondis 9">
            <a:extLst>
              <a:ext uri="{FF2B5EF4-FFF2-40B4-BE49-F238E27FC236}">
                <a16:creationId xmlns:a16="http://schemas.microsoft.com/office/drawing/2014/main" id="{A61AC8F3-8C0C-AF57-4640-66CD49F753DC}"/>
              </a:ext>
            </a:extLst>
          </p:cNvPr>
          <p:cNvSpPr/>
          <p:nvPr/>
        </p:nvSpPr>
        <p:spPr>
          <a:xfrm>
            <a:off x="1359380" y="2835860"/>
            <a:ext cx="4651487" cy="3947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ea typeface="+mn-lt"/>
                <a:cs typeface="+mn-lt"/>
              </a:rPr>
              <a:t>Characteristics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/>
              <a:t>Gram negative</a:t>
            </a:r>
            <a:r>
              <a:rPr lang="en-US" dirty="0"/>
              <a:t> (with </a:t>
            </a:r>
            <a:r>
              <a:rPr lang="en-US" dirty="0">
                <a:ea typeface="+mn-lt"/>
                <a:cs typeface="+mn-lt"/>
              </a:rPr>
              <a:t>thin cell wall and high lipid content</a:t>
            </a:r>
            <a:r>
              <a:rPr lang="en-US" dirty="0"/>
              <a:t>): </a:t>
            </a:r>
            <a:r>
              <a:rPr lang="en-US" dirty="0">
                <a:ea typeface="+mn-lt"/>
                <a:cs typeface="+mn-lt"/>
              </a:rPr>
              <a:t>resistant abilities and genes; could include antibiotic resistance.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>
                <a:cs typeface="Arial"/>
              </a:rPr>
              <a:t>Flagellum</a:t>
            </a:r>
            <a:r>
              <a:rPr lang="en-US" dirty="0">
                <a:cs typeface="Arial"/>
              </a:rPr>
              <a:t>: mobility; adherence on PET; may also </a:t>
            </a:r>
            <a:r>
              <a:rPr lang="en-US" dirty="0">
                <a:ea typeface="+mn-lt"/>
                <a:cs typeface="+mn-lt"/>
              </a:rPr>
              <a:t>function to secrete PET-degrading enzymes onto the PET surface known as </a:t>
            </a:r>
            <a:r>
              <a:rPr lang="en-US" dirty="0" err="1">
                <a:ea typeface="+mn-lt"/>
                <a:cs typeface="+mn-lt"/>
              </a:rPr>
              <a:t>PETase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ea typeface="+mn-lt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Arial"/>
              </a:rPr>
              <a:t>Aerobic </a:t>
            </a:r>
            <a:r>
              <a:rPr lang="en-US" dirty="0">
                <a:ea typeface="+mn-lt"/>
                <a:cs typeface="Arial"/>
              </a:rPr>
              <a:t>aspect: can only grow in an oxygen-containing environment (ex: oxygen-rich soil, moist and aerated).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Arial"/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DA0E793C-EC25-0CCD-2A50-ED08744D3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18" t="5696" r="9020" b="6962"/>
          <a:stretch/>
        </p:blipFill>
        <p:spPr>
          <a:xfrm>
            <a:off x="7395816" y="3754246"/>
            <a:ext cx="4141678" cy="29251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396BFB-5617-7205-2CD1-BA372183929D}"/>
              </a:ext>
            </a:extLst>
          </p:cNvPr>
          <p:cNvSpPr txBox="1"/>
          <p:nvPr/>
        </p:nvSpPr>
        <p:spPr>
          <a:xfrm>
            <a:off x="7395815" y="6457750"/>
            <a:ext cx="274320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/>
              <a:t>Source: Wikipedia</a:t>
            </a: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5CFDDC80-74E3-707F-7E2D-EB0378B54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088" y="320185"/>
            <a:ext cx="4138409" cy="30022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99F7B4-D4BC-EFE7-B948-1EF83BD1006C}"/>
              </a:ext>
            </a:extLst>
          </p:cNvPr>
          <p:cNvSpPr txBox="1"/>
          <p:nvPr/>
        </p:nvSpPr>
        <p:spPr>
          <a:xfrm>
            <a:off x="7396086" y="3359212"/>
            <a:ext cx="344080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/>
              <a:t>Source: </a:t>
            </a:r>
            <a:r>
              <a:rPr lang="en-US" sz="900" i="1">
                <a:ea typeface="+mn-lt"/>
                <a:cs typeface="+mn-lt"/>
              </a:rPr>
              <a:t>Keio University by Nature Research Custom Media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92319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E3834-1970-36B7-C007-7A33963CD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262467"/>
            <a:ext cx="8881534" cy="808567"/>
          </a:xfrm>
        </p:spPr>
        <p:txBody>
          <a:bodyPr/>
          <a:lstStyle/>
          <a:p>
            <a:r>
              <a:rPr lang="fr-FR" b="1" err="1"/>
              <a:t>Mechanisms</a:t>
            </a:r>
            <a:r>
              <a:rPr lang="fr-FR" b="1"/>
              <a:t> of PET </a:t>
            </a:r>
            <a:r>
              <a:rPr lang="fr-FR" b="1" err="1"/>
              <a:t>degradation</a:t>
            </a:r>
            <a:endParaRPr lang="fr-FR" b="1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18D77FF5-C861-FCBB-7A53-1A04C5872BF0}"/>
              </a:ext>
            </a:extLst>
          </p:cNvPr>
          <p:cNvSpPr/>
          <p:nvPr/>
        </p:nvSpPr>
        <p:spPr>
          <a:xfrm>
            <a:off x="1114759" y="1591107"/>
            <a:ext cx="4651487" cy="4351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13455562-06C5-AFFF-0EE8-B1412411D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058" y="1617134"/>
            <a:ext cx="6009217" cy="435398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D068B33-4F21-4488-9CC6-B896C7F86C3B}"/>
              </a:ext>
            </a:extLst>
          </p:cNvPr>
          <p:cNvSpPr txBox="1"/>
          <p:nvPr/>
        </p:nvSpPr>
        <p:spPr>
          <a:xfrm>
            <a:off x="1475317" y="2015067"/>
            <a:ext cx="4076700" cy="4308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i="1" err="1">
                <a:solidFill>
                  <a:schemeClr val="bg1"/>
                </a:solidFill>
              </a:rPr>
              <a:t>Is</a:t>
            </a:r>
            <a:r>
              <a:rPr lang="fr-FR" sz="2000" err="1">
                <a:solidFill>
                  <a:schemeClr val="bg1"/>
                </a:solidFill>
              </a:rPr>
              <a:t>PETase</a:t>
            </a:r>
            <a:r>
              <a:rPr lang="fr-FR" sz="2000">
                <a:solidFill>
                  <a:schemeClr val="bg1"/>
                </a:solidFill>
              </a:rPr>
              <a:t> :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solidFill>
                  <a:schemeClr val="bg1"/>
                </a:solidFill>
              </a:rPr>
              <a:t>High </a:t>
            </a:r>
            <a:r>
              <a:rPr lang="fr-FR" err="1">
                <a:solidFill>
                  <a:schemeClr val="bg1"/>
                </a:solidFill>
              </a:rPr>
              <a:t>activity</a:t>
            </a:r>
            <a:endParaRPr lang="fr-FR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>
                <a:solidFill>
                  <a:schemeClr val="bg1"/>
                </a:solidFill>
              </a:rPr>
              <a:t>Low </a:t>
            </a:r>
            <a:r>
              <a:rPr lang="fr-FR" err="1">
                <a:solidFill>
                  <a:schemeClr val="bg1"/>
                </a:solidFill>
              </a:rPr>
              <a:t>stability</a:t>
            </a:r>
            <a:endParaRPr lang="fr-FR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fr-FR">
              <a:solidFill>
                <a:schemeClr val="bg1"/>
              </a:solidFill>
            </a:endParaRPr>
          </a:p>
          <a:p>
            <a:r>
              <a:rPr lang="fr-FR" sz="2000" i="1">
                <a:solidFill>
                  <a:schemeClr val="bg1"/>
                </a:solidFill>
              </a:rPr>
              <a:t>Is</a:t>
            </a:r>
            <a:r>
              <a:rPr lang="fr-FR" sz="2000">
                <a:solidFill>
                  <a:schemeClr val="bg1"/>
                </a:solidFill>
              </a:rPr>
              <a:t>MHETase :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solidFill>
                  <a:schemeClr val="bg1"/>
                </a:solidFill>
              </a:rPr>
              <a:t>High </a:t>
            </a:r>
            <a:r>
              <a:rPr lang="fr-FR" err="1">
                <a:solidFill>
                  <a:schemeClr val="bg1"/>
                </a:solidFill>
              </a:rPr>
              <a:t>specificity</a:t>
            </a:r>
            <a:endParaRPr lang="fr-FR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fr-FR">
              <a:solidFill>
                <a:schemeClr val="bg1"/>
              </a:solidFill>
            </a:endParaRPr>
          </a:p>
          <a:p>
            <a:r>
              <a:rPr lang="fr-FR">
                <a:solidFill>
                  <a:schemeClr val="bg1"/>
                </a:solidFill>
              </a:rPr>
              <a:t>Four </a:t>
            </a:r>
            <a:r>
              <a:rPr lang="fr-FR" err="1">
                <a:solidFill>
                  <a:schemeClr val="bg1"/>
                </a:solidFill>
              </a:rPr>
              <a:t>elementary</a:t>
            </a:r>
            <a:r>
              <a:rPr lang="fr-FR">
                <a:solidFill>
                  <a:schemeClr val="bg1"/>
                </a:solidFill>
              </a:rPr>
              <a:t> </a:t>
            </a:r>
            <a:r>
              <a:rPr lang="fr-FR" err="1">
                <a:solidFill>
                  <a:schemeClr val="bg1"/>
                </a:solidFill>
              </a:rPr>
              <a:t>steps</a:t>
            </a:r>
            <a:r>
              <a:rPr lang="fr-FR">
                <a:solidFill>
                  <a:schemeClr val="bg1"/>
                </a:solidFill>
              </a:rPr>
              <a:t> of </a:t>
            </a:r>
            <a:r>
              <a:rPr lang="fr-FR" err="1">
                <a:solidFill>
                  <a:schemeClr val="bg1"/>
                </a:solidFill>
              </a:rPr>
              <a:t>degradation</a:t>
            </a:r>
            <a:r>
              <a:rPr lang="fr-FR">
                <a:solidFill>
                  <a:schemeClr val="bg1"/>
                </a:solidFill>
              </a:rPr>
              <a:t> :</a:t>
            </a:r>
          </a:p>
          <a:p>
            <a:pPr marL="342900" indent="-342900">
              <a:buAutoNum type="arabicPeriod"/>
            </a:pPr>
            <a:r>
              <a:rPr lang="fr-FR" err="1">
                <a:solidFill>
                  <a:schemeClr val="bg1"/>
                </a:solidFill>
                <a:ea typeface="+mn-lt"/>
                <a:cs typeface="+mn-lt"/>
              </a:rPr>
              <a:t>Nucleophilic</a:t>
            </a:r>
            <a:r>
              <a:rPr lang="fr-FR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FR" err="1">
                <a:solidFill>
                  <a:schemeClr val="bg1"/>
                </a:solidFill>
                <a:ea typeface="+mn-lt"/>
                <a:cs typeface="+mn-lt"/>
              </a:rPr>
              <a:t>attack</a:t>
            </a:r>
            <a:endParaRPr lang="fr-FR" err="1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fr-FR">
                <a:solidFill>
                  <a:schemeClr val="bg1"/>
                </a:solidFill>
              </a:rPr>
              <a:t>Bond </a:t>
            </a:r>
            <a:r>
              <a:rPr lang="fr-FR" err="1">
                <a:solidFill>
                  <a:schemeClr val="bg1"/>
                </a:solidFill>
              </a:rPr>
              <a:t>cleavage</a:t>
            </a:r>
            <a:endParaRPr lang="fr-FR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fr-FR" err="1">
                <a:solidFill>
                  <a:schemeClr val="bg1"/>
                </a:solidFill>
              </a:rPr>
              <a:t>Nucleophilic</a:t>
            </a:r>
            <a:r>
              <a:rPr lang="fr-FR">
                <a:solidFill>
                  <a:schemeClr val="bg1"/>
                </a:solidFill>
              </a:rPr>
              <a:t> </a:t>
            </a:r>
            <a:r>
              <a:rPr lang="fr-FR" err="1">
                <a:solidFill>
                  <a:schemeClr val="bg1"/>
                </a:solidFill>
              </a:rPr>
              <a:t>attack</a:t>
            </a:r>
            <a:endParaRPr lang="fr-FR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fr-FR" err="1">
                <a:solidFill>
                  <a:schemeClr val="bg1"/>
                </a:solidFill>
              </a:rPr>
              <a:t>Deacylation</a:t>
            </a:r>
            <a:endParaRPr lang="fr-FR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endParaRPr lang="fr-FR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fr-FR"/>
          </a:p>
          <a:p>
            <a:pPr marL="285750" indent="-285750">
              <a:buFont typeface="Arial"/>
              <a:buChar char="•"/>
            </a:pPr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5620941-E59E-B798-C0E2-2A0C852C77C3}"/>
              </a:ext>
            </a:extLst>
          </p:cNvPr>
          <p:cNvSpPr txBox="1"/>
          <p:nvPr/>
        </p:nvSpPr>
        <p:spPr>
          <a:xfrm>
            <a:off x="5010150" y="34861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290BE87-9E49-65DF-5323-FC6BA3361DA6}"/>
              </a:ext>
            </a:extLst>
          </p:cNvPr>
          <p:cNvSpPr txBox="1"/>
          <p:nvPr/>
        </p:nvSpPr>
        <p:spPr>
          <a:xfrm>
            <a:off x="6100233" y="6004983"/>
            <a:ext cx="434128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000"/>
              <a:t>Image source: https://</a:t>
            </a:r>
            <a:r>
              <a:rPr lang="fr-FR" sz="1000" i="1">
                <a:ea typeface="+mn-lt"/>
                <a:cs typeface="+mn-lt"/>
              </a:rPr>
              <a:t>www.science.org/doi/10.1126/science.aaf2853</a:t>
            </a:r>
            <a:endParaRPr lang="fr-FR" sz="100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3DAEC40-F5EB-FC95-FD67-5FEA46F0503C}"/>
              </a:ext>
            </a:extLst>
          </p:cNvPr>
          <p:cNvSpPr txBox="1"/>
          <p:nvPr/>
        </p:nvSpPr>
        <p:spPr>
          <a:xfrm>
            <a:off x="10767483" y="3676650"/>
            <a:ext cx="880534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900" err="1"/>
              <a:t>MHETase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58223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C768EA-8E7A-E3C0-DE47-4578D401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5E091D-9777-03DA-62BF-D0280D581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6572250" cy="3581400"/>
          </a:xfrm>
        </p:spPr>
        <p:txBody>
          <a:bodyPr/>
          <a:lstStyle/>
          <a:p>
            <a:r>
              <a:rPr lang="en-GB" i="1" err="1"/>
              <a:t>Ideonella</a:t>
            </a:r>
            <a:r>
              <a:rPr lang="en-GB" i="1"/>
              <a:t> </a:t>
            </a:r>
            <a:r>
              <a:rPr lang="en-GB" i="1" err="1"/>
              <a:t>Sakaiensis</a:t>
            </a:r>
            <a:r>
              <a:rPr lang="en-GB" i="1"/>
              <a:t> </a:t>
            </a:r>
            <a:r>
              <a:rPr lang="en-GB"/>
              <a:t>is a promising tool to </a:t>
            </a:r>
            <a:r>
              <a:rPr lang="en-GB" b="1"/>
              <a:t>fight environmental pollution.</a:t>
            </a:r>
          </a:p>
          <a:p>
            <a:r>
              <a:rPr lang="en-GB"/>
              <a:t>Example of use : </a:t>
            </a:r>
            <a:r>
              <a:rPr lang="en-GB" b="1"/>
              <a:t>Coagulation Filtration System</a:t>
            </a:r>
            <a:r>
              <a:rPr lang="en-GB"/>
              <a:t>, to filter microplastics from water and make it drinkable.</a:t>
            </a:r>
          </a:p>
          <a:p>
            <a:r>
              <a:rPr lang="en-GB"/>
              <a:t>Limitations : low plastic degradation rate (0.13mg/24h).</a:t>
            </a:r>
          </a:p>
        </p:txBody>
      </p:sp>
      <p:pic>
        <p:nvPicPr>
          <p:cNvPr id="1026" name="Picture 2" descr="Bacteria eating plastic. Ideonella sakaiensis. Bacteria capable of rapidly  degrading polyethylene terephthalate PET - plastic, which is widely used in  the manufacture of packaging and containers. Stock Vector Image by ©luisvv  #334077450">
            <a:extLst>
              <a:ext uri="{FF2B5EF4-FFF2-40B4-BE49-F238E27FC236}">
                <a16:creationId xmlns:a16="http://schemas.microsoft.com/office/drawing/2014/main" id="{556BE6B4-3865-4037-458C-C072F5B926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53" b="87765" l="9950" r="89979">
                        <a14:foregroundMark x1="20469" y1="30000" x2="20469" y2="30000"/>
                        <a14:foregroundMark x1="12864" y1="48412" x2="12864" y2="48412"/>
                        <a14:foregroundMark x1="27221" y1="60471" x2="27221" y2="60471"/>
                        <a14:foregroundMark x1="28714" y1="62353" x2="26510" y2="62529"/>
                        <a14:foregroundMark x1="25515" y1="20000" x2="25515" y2="20000"/>
                        <a14:foregroundMark x1="71429" y1="25353" x2="71429" y2="25353"/>
                        <a14:foregroundMark x1="58209" y1="12353" x2="58209" y2="12353"/>
                        <a14:foregroundMark x1="39730" y1="39000" x2="39730" y2="39000"/>
                        <a14:foregroundMark x1="39730" y1="46647" x2="42502" y2="46412"/>
                        <a14:foregroundMark x1="38237" y1="53235" x2="39446" y2="59647"/>
                        <a14:foregroundMark x1="39943" y1="31118" x2="39943" y2="33824"/>
                        <a14:foregroundMark x1="72921" y1="32176" x2="72921" y2="32176"/>
                        <a14:foregroundMark x1="80455" y1="49941" x2="80455" y2="49941"/>
                        <a14:foregroundMark x1="73205" y1="65647" x2="73205" y2="65647"/>
                        <a14:foregroundMark x1="71215" y1="62941" x2="71215" y2="62941"/>
                        <a14:foregroundMark x1="71926" y1="64647" x2="71926" y2="64647"/>
                        <a14:foregroundMark x1="68443" y1="69588" x2="69723" y2="68118"/>
                        <a14:foregroundMark x1="50462" y1="87765" x2="58209" y2="87765"/>
                        <a14:foregroundMark x1="38948" y1="71471" x2="38948" y2="72882"/>
                        <a14:foregroundMark x1="40441" y1="77000" x2="37740" y2="70824"/>
                        <a14:foregroundMark x1="31485" y1="78706" x2="31485" y2="78706"/>
                        <a14:foregroundMark x1="30704" y1="77647" x2="30704" y2="78706"/>
                        <a14:foregroundMark x1="27505" y1="59647" x2="28003" y2="62765"/>
                        <a14:foregroundMark x1="71926" y1="65882" x2="71926" y2="67529"/>
                        <a14:foregroundMark x1="33475" y1="22471" x2="29211" y2="22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42"/>
          <a:stretch/>
        </p:blipFill>
        <p:spPr bwMode="auto">
          <a:xfrm>
            <a:off x="8238235" y="1500187"/>
            <a:ext cx="3589338" cy="407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648003A-0C53-8A90-4F57-2B52C0EAC092}"/>
              </a:ext>
            </a:extLst>
          </p:cNvPr>
          <p:cNvSpPr txBox="1"/>
          <p:nvPr/>
        </p:nvSpPr>
        <p:spPr>
          <a:xfrm>
            <a:off x="8238235" y="5772089"/>
            <a:ext cx="3714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/>
              <a:t>Image source : https://</a:t>
            </a:r>
            <a:r>
              <a:rPr lang="fr-FR" sz="1000" err="1"/>
              <a:t>fr.depositphotos.com</a:t>
            </a:r>
            <a:r>
              <a:rPr lang="fr-FR" sz="1000"/>
              <a:t>/334077450/stock-illustration-bacteria-eating-plastic-ideonella-sakaiensis.html</a:t>
            </a:r>
          </a:p>
        </p:txBody>
      </p:sp>
    </p:spTree>
    <p:extLst>
      <p:ext uri="{BB962C8B-B14F-4D97-AF65-F5344CB8AC3E}">
        <p14:creationId xmlns:p14="http://schemas.microsoft.com/office/powerpoint/2010/main" val="1511438004"/>
      </p:ext>
    </p:extLst>
  </p:cSld>
  <p:clrMapOvr>
    <a:masterClrMapping/>
  </p:clrMapOvr>
</p:sld>
</file>

<file path=ppt/theme/theme1.xml><?xml version="1.0" encoding="utf-8"?>
<a:theme xmlns:a="http://schemas.openxmlformats.org/drawingml/2006/main" name="Cadrage">
  <a:themeElements>
    <a:clrScheme name="Cadrage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adrag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dra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{7A5A91F0-C1CA-8543-8F6C-205B4A6DAC8A}tf10001072</Template>
  <TotalTime>0</TotalTime>
  <Words>400</Words>
  <Application>Microsoft Macintosh PowerPoint</Application>
  <PresentationFormat>Grand écran</PresentationFormat>
  <Paragraphs>54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Franklin Gothic Book</vt:lpstr>
      <vt:lpstr>TimesNewRomanPSMT</vt:lpstr>
      <vt:lpstr>Cadrage</vt:lpstr>
      <vt:lpstr>Ideonella sakaiensis, the Earth’s saving bacteria</vt:lpstr>
      <vt:lpstr>Introduction</vt:lpstr>
      <vt:lpstr>What is PET ?</vt:lpstr>
      <vt:lpstr>Ideonella Sakaiensis </vt:lpstr>
      <vt:lpstr>Mechanisms of PET degradation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Maille Coline Nicole Colette</dc:creator>
  <cp:lastModifiedBy>Maille Coline Nicole Colette</cp:lastModifiedBy>
  <cp:revision>1</cp:revision>
  <dcterms:created xsi:type="dcterms:W3CDTF">2022-03-30T13:42:27Z</dcterms:created>
  <dcterms:modified xsi:type="dcterms:W3CDTF">2022-05-30T11:22:25Z</dcterms:modified>
</cp:coreProperties>
</file>